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67" r:id="rId2"/>
    <p:sldId id="258" r:id="rId3"/>
    <p:sldId id="259" r:id="rId4"/>
    <p:sldId id="261" r:id="rId5"/>
    <p:sldId id="262" r:id="rId6"/>
    <p:sldId id="263" r:id="rId7"/>
    <p:sldId id="264" r:id="rId8"/>
    <p:sldId id="257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EDA47-B8DC-45C1-994F-0D0FFBAB79B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7A91035-B2FB-465C-B45C-5D34768BE941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fr-BE" sz="1600" b="1" dirty="0">
              <a:solidFill>
                <a:schemeClr val="accent2">
                  <a:lumMod val="75000"/>
                </a:schemeClr>
              </a:solidFill>
            </a:rPr>
            <a:t>Les pairs </a:t>
          </a:r>
          <a:r>
            <a:rPr lang="fr-BE" sz="1600" b="1" dirty="0"/>
            <a:t>:</a:t>
          </a:r>
        </a:p>
        <a:p>
          <a:pPr algn="ctr"/>
          <a:r>
            <a:rPr lang="fr-BE" sz="1300" dirty="0"/>
            <a:t>- </a:t>
          </a:r>
          <a:r>
            <a:rPr lang="fr-BE" sz="1400" dirty="0"/>
            <a:t>Positionnement hétérogène des membres du groupe,</a:t>
          </a:r>
        </a:p>
        <a:p>
          <a:pPr algn="ctr"/>
          <a:r>
            <a:rPr lang="fr-BE" sz="1400" dirty="0"/>
            <a:t>- Interprétation faussée des messages des protagonistes,</a:t>
          </a:r>
        </a:p>
        <a:p>
          <a:pPr algn="ctr"/>
          <a:r>
            <a:rPr lang="fr-BE" sz="1400" dirty="0"/>
            <a:t>- Peur des représailles : rhétorique de la « balance »,</a:t>
          </a:r>
        </a:p>
        <a:p>
          <a:pPr algn="ctr"/>
          <a:r>
            <a:rPr lang="fr-BE" sz="1400" dirty="0"/>
            <a:t>- Complicités involontaires,</a:t>
          </a:r>
        </a:p>
      </dgm:t>
      <dgm:extLst>
        <a:ext uri="{E40237B7-FDA0-4F09-8148-C483321AD2D9}">
          <dgm14:cNvPr xmlns:dgm14="http://schemas.microsoft.com/office/drawing/2010/diagram" id="0" name="" descr="Les pairs :&#10;- Positionnement hétérogène des membres du groupe,&#10;- Interprétation faussée des messages des protagonistes,&#10;- Peur des représailles : rhétorique de la « balance »,&#10;- Complicités involontaires,"/>
        </a:ext>
      </dgm:extLst>
    </dgm:pt>
    <dgm:pt modelId="{C2E2E7C8-B64A-429A-9972-871969B9D9C9}" type="parTrans" cxnId="{617ABD2F-A474-419B-B957-E82DA6A95984}">
      <dgm:prSet/>
      <dgm:spPr/>
      <dgm:t>
        <a:bodyPr/>
        <a:lstStyle/>
        <a:p>
          <a:endParaRPr lang="fr-BE"/>
        </a:p>
      </dgm:t>
    </dgm:pt>
    <dgm:pt modelId="{324B42D9-8721-4C6E-B9B2-9CD14E9BC2E1}" type="sibTrans" cxnId="{617ABD2F-A474-419B-B957-E82DA6A95984}">
      <dgm:prSet/>
      <dgm:spPr/>
      <dgm:t>
        <a:bodyPr/>
        <a:lstStyle/>
        <a:p>
          <a:endParaRPr lang="fr-BE"/>
        </a:p>
      </dgm:t>
    </dgm:pt>
    <dgm:pt modelId="{ED6A49DD-8A49-479E-B077-E70EA776F991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BE" sz="1600" b="1" dirty="0">
              <a:solidFill>
                <a:schemeClr val="accent2">
                  <a:lumMod val="75000"/>
                </a:schemeClr>
              </a:solidFill>
            </a:rPr>
            <a:t>Les agresseurs </a:t>
          </a:r>
          <a:r>
            <a:rPr lang="fr-BE" sz="1500" dirty="0"/>
            <a:t>:</a:t>
          </a:r>
        </a:p>
        <a:p>
          <a:r>
            <a:rPr lang="fr-BE" sz="1500" dirty="0"/>
            <a:t>- Rejet de la faute sur la victime</a:t>
          </a:r>
        </a:p>
        <a:p>
          <a:r>
            <a:rPr lang="fr-BE" sz="1500" dirty="0"/>
            <a:t>- Conscience de la furtivité de son agression &gt; sentiment d’impunité</a:t>
          </a:r>
        </a:p>
        <a:p>
          <a:r>
            <a:rPr lang="fr-BE" sz="1500" dirty="0"/>
            <a:t>- Illusion d’une plus value en terme de popularité ou de notoriété</a:t>
          </a:r>
        </a:p>
        <a:p>
          <a:endParaRPr lang="fr-BE" sz="1500" dirty="0"/>
        </a:p>
      </dgm:t>
      <dgm:extLst>
        <a:ext uri="{E40237B7-FDA0-4F09-8148-C483321AD2D9}">
          <dgm14:cNvPr xmlns:dgm14="http://schemas.microsoft.com/office/drawing/2010/diagram" id="0" name="" descr="Les agresseurs :&#10;- Rejet de la faute sur la victime&#10;- Conscience de la furtivité de son agression &gt; sentiment d’impunité&#10;- Illusion d’une plus value en terme de popularité ou de notoriété&#10;"/>
        </a:ext>
      </dgm:extLst>
    </dgm:pt>
    <dgm:pt modelId="{BE4024D7-74FF-49EB-A904-F6EA8FF735DB}" type="parTrans" cxnId="{C677F721-DDEB-41E8-9427-C8C331400DF0}">
      <dgm:prSet/>
      <dgm:spPr/>
      <dgm:t>
        <a:bodyPr/>
        <a:lstStyle/>
        <a:p>
          <a:endParaRPr lang="fr-BE"/>
        </a:p>
      </dgm:t>
    </dgm:pt>
    <dgm:pt modelId="{1B043E73-ECEF-4832-B74E-53ED378C5A11}" type="sibTrans" cxnId="{C677F721-DDEB-41E8-9427-C8C331400DF0}">
      <dgm:prSet/>
      <dgm:spPr/>
      <dgm:t>
        <a:bodyPr/>
        <a:lstStyle/>
        <a:p>
          <a:endParaRPr lang="fr-BE"/>
        </a:p>
      </dgm:t>
    </dgm:pt>
    <dgm:pt modelId="{4720983D-36A4-464C-8B05-B0C1A1A5FCC4}">
      <dgm:prSet phldrT="[Texte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BE" b="1" dirty="0">
              <a:solidFill>
                <a:schemeClr val="accent2">
                  <a:lumMod val="75000"/>
                </a:schemeClr>
              </a:solidFill>
            </a:rPr>
            <a:t>La victime </a:t>
          </a:r>
          <a:r>
            <a:rPr lang="fr-BE" b="1" dirty="0"/>
            <a:t>: </a:t>
          </a:r>
          <a:endParaRPr lang="fr-BE" b="1" dirty="0" smtClean="0"/>
        </a:p>
        <a:p>
          <a:r>
            <a:rPr lang="fr-BE" dirty="0" smtClean="0"/>
            <a:t>- </a:t>
          </a:r>
          <a:r>
            <a:rPr lang="fr-BE" dirty="0"/>
            <a:t>Peur des représailles</a:t>
          </a:r>
          <a:r>
            <a:rPr lang="fr-BE" dirty="0" smtClean="0"/>
            <a:t>,</a:t>
          </a:r>
        </a:p>
        <a:p>
          <a:r>
            <a:rPr lang="fr-BE" dirty="0" smtClean="0"/>
            <a:t> </a:t>
          </a:r>
          <a:r>
            <a:rPr lang="fr-BE" dirty="0"/>
            <a:t>- Sentiment de honte, </a:t>
          </a:r>
          <a:r>
            <a:rPr lang="fr-BE" dirty="0" smtClean="0"/>
            <a:t>culpabilisation</a:t>
          </a:r>
        </a:p>
        <a:p>
          <a:r>
            <a:rPr lang="fr-BE" dirty="0" smtClean="0"/>
            <a:t> </a:t>
          </a:r>
          <a:r>
            <a:rPr lang="fr-BE" dirty="0"/>
            <a:t>- Résignation, isolement</a:t>
          </a:r>
        </a:p>
        <a:p>
          <a:r>
            <a:rPr lang="fr-BE" dirty="0"/>
            <a:t>-Volonté sacrificielle de protection</a:t>
          </a:r>
        </a:p>
        <a:p>
          <a:r>
            <a:rPr lang="fr-BE" dirty="0"/>
            <a:t>-Pas de confiance envers les adultes</a:t>
          </a:r>
        </a:p>
      </dgm:t>
      <dgm:extLst>
        <a:ext uri="{E40237B7-FDA0-4F09-8148-C483321AD2D9}">
          <dgm14:cNvPr xmlns:dgm14="http://schemas.microsoft.com/office/drawing/2010/diagram" id="0" name="" descr="La victime : - Peur des représailles, - Sentiment de honte, culpabilisation - Résignation, isolement&#10;-Volonté sacrificielle de protection&#10;-Pas de confiance envers les adultes"/>
        </a:ext>
      </dgm:extLst>
    </dgm:pt>
    <dgm:pt modelId="{4DE97C60-7B67-45A2-AF01-0531896887E4}" type="parTrans" cxnId="{1C9BE0E0-0B23-4D9C-ACB8-D88EC0D0F550}">
      <dgm:prSet/>
      <dgm:spPr/>
      <dgm:t>
        <a:bodyPr/>
        <a:lstStyle/>
        <a:p>
          <a:endParaRPr lang="fr-BE"/>
        </a:p>
      </dgm:t>
    </dgm:pt>
    <dgm:pt modelId="{445FB50F-3ED3-4F45-AACD-16B1648C84BE}" type="sibTrans" cxnId="{1C9BE0E0-0B23-4D9C-ACB8-D88EC0D0F550}">
      <dgm:prSet/>
      <dgm:spPr/>
      <dgm:t>
        <a:bodyPr/>
        <a:lstStyle/>
        <a:p>
          <a:endParaRPr lang="fr-BE"/>
        </a:p>
      </dgm:t>
    </dgm:pt>
    <dgm:pt modelId="{C62B322A-A045-4AE1-852A-C21ECF0FB1A6}" type="pres">
      <dgm:prSet presAssocID="{5E5EDA47-B8DC-45C1-994F-0D0FFBAB79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F64E2A30-B9B7-4645-A5DB-21E5ED6C843D}" type="pres">
      <dgm:prSet presAssocID="{B7A91035-B2FB-465C-B45C-5D34768BE94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0A26F32-4B3D-4DB1-8BE0-0D380E18DD9F}" type="pres">
      <dgm:prSet presAssocID="{324B42D9-8721-4C6E-B9B2-9CD14E9BC2E1}" presName="sibTrans" presStyleCnt="0"/>
      <dgm:spPr/>
    </dgm:pt>
    <dgm:pt modelId="{ACE94E61-CCAD-42B1-BFE7-64252B50036A}" type="pres">
      <dgm:prSet presAssocID="{ED6A49DD-8A49-479E-B077-E70EA776F991}" presName="node" presStyleLbl="node1" presStyleIdx="1" presStyleCnt="3" custLinFactNeighborX="1937" custLinFactNeighborY="-11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2A783DD-0993-42E4-8AF9-7D12B5705D0A}" type="pres">
      <dgm:prSet presAssocID="{1B043E73-ECEF-4832-B74E-53ED378C5A11}" presName="sibTrans" presStyleCnt="0"/>
      <dgm:spPr/>
    </dgm:pt>
    <dgm:pt modelId="{9EEE27CF-EF4A-4E3E-BE4D-3793E8C92938}" type="pres">
      <dgm:prSet presAssocID="{4720983D-36A4-464C-8B05-B0C1A1A5FCC4}" presName="node" presStyleLbl="node1" presStyleIdx="2" presStyleCnt="3" custLinFactNeighborX="-388" custLinFactNeighborY="-903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1C9BE0E0-0B23-4D9C-ACB8-D88EC0D0F550}" srcId="{5E5EDA47-B8DC-45C1-994F-0D0FFBAB79BE}" destId="{4720983D-36A4-464C-8B05-B0C1A1A5FCC4}" srcOrd="2" destOrd="0" parTransId="{4DE97C60-7B67-45A2-AF01-0531896887E4}" sibTransId="{445FB50F-3ED3-4F45-AACD-16B1648C84BE}"/>
    <dgm:cxn modelId="{251FC87D-5823-4D8E-B5E1-60A3229DAC76}" type="presOf" srcId="{5E5EDA47-B8DC-45C1-994F-0D0FFBAB79BE}" destId="{C62B322A-A045-4AE1-852A-C21ECF0FB1A6}" srcOrd="0" destOrd="0" presId="urn:microsoft.com/office/officeart/2005/8/layout/default"/>
    <dgm:cxn modelId="{617ABD2F-A474-419B-B957-E82DA6A95984}" srcId="{5E5EDA47-B8DC-45C1-994F-0D0FFBAB79BE}" destId="{B7A91035-B2FB-465C-B45C-5D34768BE941}" srcOrd="0" destOrd="0" parTransId="{C2E2E7C8-B64A-429A-9972-871969B9D9C9}" sibTransId="{324B42D9-8721-4C6E-B9B2-9CD14E9BC2E1}"/>
    <dgm:cxn modelId="{067E0CFA-7822-4B2A-BF9E-006D4E281AC6}" type="presOf" srcId="{4720983D-36A4-464C-8B05-B0C1A1A5FCC4}" destId="{9EEE27CF-EF4A-4E3E-BE4D-3793E8C92938}" srcOrd="0" destOrd="0" presId="urn:microsoft.com/office/officeart/2005/8/layout/default"/>
    <dgm:cxn modelId="{63AEB1FD-92A9-4F13-BAE2-ADE3E0DE7A6D}" type="presOf" srcId="{ED6A49DD-8A49-479E-B077-E70EA776F991}" destId="{ACE94E61-CCAD-42B1-BFE7-64252B50036A}" srcOrd="0" destOrd="0" presId="urn:microsoft.com/office/officeart/2005/8/layout/default"/>
    <dgm:cxn modelId="{C677F721-DDEB-41E8-9427-C8C331400DF0}" srcId="{5E5EDA47-B8DC-45C1-994F-0D0FFBAB79BE}" destId="{ED6A49DD-8A49-479E-B077-E70EA776F991}" srcOrd="1" destOrd="0" parTransId="{BE4024D7-74FF-49EB-A904-F6EA8FF735DB}" sibTransId="{1B043E73-ECEF-4832-B74E-53ED378C5A11}"/>
    <dgm:cxn modelId="{03A7FD29-4546-4F4B-8FF7-CBB64465B354}" type="presOf" srcId="{B7A91035-B2FB-465C-B45C-5D34768BE941}" destId="{F64E2A30-B9B7-4645-A5DB-21E5ED6C843D}" srcOrd="0" destOrd="0" presId="urn:microsoft.com/office/officeart/2005/8/layout/default"/>
    <dgm:cxn modelId="{3FB511B6-A3F6-40DA-A7D9-8B02A3341DCD}" type="presParOf" srcId="{C62B322A-A045-4AE1-852A-C21ECF0FB1A6}" destId="{F64E2A30-B9B7-4645-A5DB-21E5ED6C843D}" srcOrd="0" destOrd="0" presId="urn:microsoft.com/office/officeart/2005/8/layout/default"/>
    <dgm:cxn modelId="{828D71CB-26EC-4C39-A3B6-9EC27C7118C6}" type="presParOf" srcId="{C62B322A-A045-4AE1-852A-C21ECF0FB1A6}" destId="{D0A26F32-4B3D-4DB1-8BE0-0D380E18DD9F}" srcOrd="1" destOrd="0" presId="urn:microsoft.com/office/officeart/2005/8/layout/default"/>
    <dgm:cxn modelId="{4CE1CE6A-3C06-4D9A-8127-1D783FDEE59E}" type="presParOf" srcId="{C62B322A-A045-4AE1-852A-C21ECF0FB1A6}" destId="{ACE94E61-CCAD-42B1-BFE7-64252B50036A}" srcOrd="2" destOrd="0" presId="urn:microsoft.com/office/officeart/2005/8/layout/default"/>
    <dgm:cxn modelId="{A8C5CACE-67B1-4DA2-868E-B1C6D04D3BBE}" type="presParOf" srcId="{C62B322A-A045-4AE1-852A-C21ECF0FB1A6}" destId="{52A783DD-0993-42E4-8AF9-7D12B5705D0A}" srcOrd="3" destOrd="0" presId="urn:microsoft.com/office/officeart/2005/8/layout/default"/>
    <dgm:cxn modelId="{E2BA00DC-2A0F-48FD-8879-906076E01CB4}" type="presParOf" srcId="{C62B322A-A045-4AE1-852A-C21ECF0FB1A6}" destId="{9EEE27CF-EF4A-4E3E-BE4D-3793E8C9293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E2A30-B9B7-4645-A5DB-21E5ED6C843D}">
      <dsp:nvSpPr>
        <dsp:cNvPr id="0" name=""/>
        <dsp:cNvSpPr/>
      </dsp:nvSpPr>
      <dsp:spPr>
        <a:xfrm>
          <a:off x="835" y="43378"/>
          <a:ext cx="3256709" cy="1954025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>
              <a:solidFill>
                <a:schemeClr val="accent2">
                  <a:lumMod val="75000"/>
                </a:schemeClr>
              </a:solidFill>
            </a:rPr>
            <a:t>Les pairs </a:t>
          </a:r>
          <a:r>
            <a:rPr lang="fr-BE" sz="1600" b="1" kern="1200" dirty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300" kern="1200" dirty="0"/>
            <a:t>- </a:t>
          </a:r>
          <a:r>
            <a:rPr lang="fr-BE" sz="1400" kern="1200" dirty="0"/>
            <a:t>Positionnement hétérogène des membres du groupe,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/>
            <a:t>- Interprétation faussée des messages des protagonistes,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/>
            <a:t>- Peur des représailles : rhétorique de la « balance »,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/>
            <a:t>- Complicités involontaires,</a:t>
          </a:r>
        </a:p>
      </dsp:txBody>
      <dsp:txXfrm>
        <a:off x="835" y="43378"/>
        <a:ext cx="3256709" cy="1954025"/>
      </dsp:txXfrm>
    </dsp:sp>
    <dsp:sp modelId="{ACE94E61-CCAD-42B1-BFE7-64252B50036A}">
      <dsp:nvSpPr>
        <dsp:cNvPr id="0" name=""/>
        <dsp:cNvSpPr/>
      </dsp:nvSpPr>
      <dsp:spPr>
        <a:xfrm>
          <a:off x="3584050" y="41131"/>
          <a:ext cx="3256709" cy="1954025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>
              <a:solidFill>
                <a:schemeClr val="accent2">
                  <a:lumMod val="75000"/>
                </a:schemeClr>
              </a:solidFill>
            </a:rPr>
            <a:t>Les agresseurs </a:t>
          </a:r>
          <a:r>
            <a:rPr lang="fr-BE" sz="1500" kern="1200" dirty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/>
            <a:t>- Rejet de la faute sur la victime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/>
            <a:t>- Conscience de la furtivité de son agression &gt; sentiment d’impunité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kern="1200" dirty="0"/>
            <a:t>- Illusion d’une plus value en terme de popularité ou de notoriété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500" kern="1200" dirty="0"/>
        </a:p>
      </dsp:txBody>
      <dsp:txXfrm>
        <a:off x="3584050" y="41131"/>
        <a:ext cx="3256709" cy="1954025"/>
      </dsp:txXfrm>
    </dsp:sp>
    <dsp:sp modelId="{9EEE27CF-EF4A-4E3E-BE4D-3793E8C92938}">
      <dsp:nvSpPr>
        <dsp:cNvPr id="0" name=""/>
        <dsp:cNvSpPr/>
      </dsp:nvSpPr>
      <dsp:spPr>
        <a:xfrm>
          <a:off x="1779389" y="2146490"/>
          <a:ext cx="3256709" cy="1954025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>
              <a:solidFill>
                <a:schemeClr val="accent2">
                  <a:lumMod val="75000"/>
                </a:schemeClr>
              </a:solidFill>
            </a:rPr>
            <a:t>La victime </a:t>
          </a:r>
          <a:r>
            <a:rPr lang="fr-BE" sz="1600" b="1" kern="1200" dirty="0"/>
            <a:t>: </a:t>
          </a:r>
          <a:endParaRPr lang="fr-BE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- </a:t>
          </a:r>
          <a:r>
            <a:rPr lang="fr-BE" sz="1600" kern="1200" dirty="0"/>
            <a:t>Peur des représailles</a:t>
          </a:r>
          <a:r>
            <a:rPr lang="fr-BE" sz="1600" kern="1200" dirty="0" smtClean="0"/>
            <a:t>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 </a:t>
          </a:r>
          <a:r>
            <a:rPr lang="fr-BE" sz="1600" kern="1200" dirty="0"/>
            <a:t>- Sentiment de honte, </a:t>
          </a:r>
          <a:r>
            <a:rPr lang="fr-BE" sz="1600" kern="1200" dirty="0" smtClean="0"/>
            <a:t>culpabilisation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 </a:t>
          </a:r>
          <a:r>
            <a:rPr lang="fr-BE" sz="1600" kern="1200" dirty="0"/>
            <a:t>- Résignation, isolement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/>
            <a:t>-Volonté sacrificielle de protection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/>
            <a:t>-Pas de confiance envers les adultes</a:t>
          </a:r>
        </a:p>
      </dsp:txBody>
      <dsp:txXfrm>
        <a:off x="1779389" y="2146490"/>
        <a:ext cx="3256709" cy="1954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060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0760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14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320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610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171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034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436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998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006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714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9F5F-A01C-4704-9F0D-44E26D7A1D87}" type="datetimeFigureOut">
              <a:rPr lang="fr-BE" smtClean="0"/>
              <a:t>01-07-16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5DD10-5BCD-4FD8-A2DE-1A90A99068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771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gircontreleharcelementalecole.gouv.fr/quest-ce-que-le-harcelement/quest-ce-que-le-harcelement-en-milieu-scolaire/" TargetMode="External"/><Relationship Id="rId3" Type="http://schemas.openxmlformats.org/officeDocument/2006/relationships/hyperlink" Target="http://www.internetobservatory.be/internet_observatory/pdf/brochures/Boek_cyberpesten_fr.pdfTout" TargetMode="External"/><Relationship Id="rId7" Type="http://schemas.openxmlformats.org/officeDocument/2006/relationships/hyperlink" Target="http://www.acgrenoble.fr/savoie/pedagogie/docs_pedas/violence_eleves/benkemoun.pdf?PHPSESSID=1363fcc527db0795291a33d05fc6e47c" TargetMode="External"/><Relationship Id="rId12" Type="http://schemas.openxmlformats.org/officeDocument/2006/relationships/hyperlink" Target="https://www.123rf.com/stock-photo/stop_bullying.html" TargetMode="External"/><Relationship Id="rId2" Type="http://schemas.openxmlformats.org/officeDocument/2006/relationships/hyperlink" Target="http://www.stopcyberhate.b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ildfocus.be/sites/default/files/manual_uploads/cf-dossier-cyberpesten_fr.pdf" TargetMode="External"/><Relationship Id="rId11" Type="http://schemas.openxmlformats.org/officeDocument/2006/relationships/hyperlink" Target="http://neatoday.org/2015/07/22/anti-bullying-school-policies-continue-to-fail-lgbt-students/" TargetMode="External"/><Relationship Id="rId5" Type="http://schemas.openxmlformats.org/officeDocument/2006/relationships/hyperlink" Target="http://www.childfocus.be/fr/prevention/securite-en-ligne/professionnels/les-reseaux-sociaux/cyber-harcelement-que-peut-faire" TargetMode="External"/><Relationship Id="rId10" Type="http://schemas.openxmlformats.org/officeDocument/2006/relationships/hyperlink" Target="https://nobullying.com/effects-of-bullying-in-school/" TargetMode="External"/><Relationship Id="rId4" Type="http://schemas.openxmlformats.org/officeDocument/2006/relationships/hyperlink" Target="http://www.webetic.be/cyber-harcelement" TargetMode="External"/><Relationship Id="rId9" Type="http://schemas.openxmlformats.org/officeDocument/2006/relationships/hyperlink" Target="https://msw.usc.edu/mswusc-blog/mom-to-the-rescue-stepping-in-against-school-bull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484" y="4509120"/>
            <a:ext cx="4180585" cy="206416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3182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fr-BE" sz="3600" dirty="0"/>
              <a:t/>
            </a:r>
            <a:br>
              <a:rPr lang="fr-BE" sz="3600" dirty="0"/>
            </a:br>
            <a:r>
              <a:rPr lang="fr-BE" sz="3600" b="1" i="1" dirty="0" smtClean="0">
                <a:solidFill>
                  <a:srgbClr val="002060"/>
                </a:solidFill>
              </a:rPr>
              <a:t>Le </a:t>
            </a:r>
            <a:r>
              <a:rPr lang="fr-BE" sz="3600" b="1" i="1" dirty="0" err="1" smtClean="0">
                <a:solidFill>
                  <a:srgbClr val="002060"/>
                </a:solidFill>
              </a:rPr>
              <a:t>school</a:t>
            </a:r>
            <a:r>
              <a:rPr lang="fr-BE" sz="3600" b="1" i="1" dirty="0" smtClean="0">
                <a:solidFill>
                  <a:srgbClr val="002060"/>
                </a:solidFill>
              </a:rPr>
              <a:t> </a:t>
            </a:r>
            <a:r>
              <a:rPr lang="fr-BE" sz="3600" b="1" i="1" dirty="0" err="1" smtClean="0">
                <a:solidFill>
                  <a:srgbClr val="002060"/>
                </a:solidFill>
              </a:rPr>
              <a:t>bullying</a:t>
            </a:r>
            <a:r>
              <a:rPr lang="fr-BE" sz="3600" b="1" i="1" dirty="0" smtClean="0">
                <a:solidFill>
                  <a:srgbClr val="002060"/>
                </a:solidFill>
              </a:rPr>
              <a:t>  / harcèlement : composantes ? </a:t>
            </a:r>
            <a:r>
              <a:rPr lang="fr-BE" b="1" i="1" dirty="0" smtClean="0">
                <a:solidFill>
                  <a:srgbClr val="002060"/>
                </a:solidFill>
              </a:rPr>
              <a:t/>
            </a:r>
            <a:br>
              <a:rPr lang="fr-BE" b="1" i="1" dirty="0" smtClean="0">
                <a:solidFill>
                  <a:srgbClr val="002060"/>
                </a:solidFill>
              </a:rPr>
            </a:br>
            <a:endParaRPr lang="fr-BE" b="1" i="1" dirty="0">
              <a:solidFill>
                <a:srgbClr val="002060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7992888" cy="3888432"/>
          </a:xfrm>
        </p:spPr>
        <p:txBody>
          <a:bodyPr>
            <a:normAutofit fontScale="55000" lnSpcReduction="20000"/>
          </a:bodyPr>
          <a:lstStyle/>
          <a:p>
            <a:r>
              <a:rPr lang="fr-BE" dirty="0" smtClean="0">
                <a:solidFill>
                  <a:srgbClr val="002060"/>
                </a:solidFill>
              </a:rPr>
              <a:t>Une carte d’identité relativement consensuelle  retient  les critères suivants : </a:t>
            </a:r>
          </a:p>
          <a:p>
            <a:pPr algn="l"/>
            <a:endParaRPr lang="fr-BE" b="1" dirty="0" smtClean="0">
              <a:solidFill>
                <a:srgbClr val="002060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fr-BE" b="1" dirty="0" smtClean="0">
                <a:solidFill>
                  <a:srgbClr val="002060"/>
                </a:solidFill>
              </a:rPr>
              <a:t>La répétition, sur la durée, de micro-agressions</a:t>
            </a:r>
          </a:p>
          <a:p>
            <a:pPr marL="457200" indent="-457200" algn="l">
              <a:buFontTx/>
              <a:buChar char="-"/>
            </a:pPr>
            <a:r>
              <a:rPr lang="fr-BE" b="1" dirty="0" smtClean="0">
                <a:solidFill>
                  <a:srgbClr val="002060"/>
                </a:solidFill>
              </a:rPr>
              <a:t> ( </a:t>
            </a:r>
            <a:r>
              <a:rPr lang="fr-BE" b="1" dirty="0">
                <a:solidFill>
                  <a:srgbClr val="002060"/>
                </a:solidFill>
              </a:rPr>
              <a:t>comportements perçus </a:t>
            </a:r>
            <a:r>
              <a:rPr lang="fr-BE" b="1" dirty="0" smtClean="0">
                <a:solidFill>
                  <a:srgbClr val="002060"/>
                </a:solidFill>
              </a:rPr>
              <a:t>comme </a:t>
            </a:r>
            <a:r>
              <a:rPr lang="fr-BE" b="1" dirty="0">
                <a:solidFill>
                  <a:srgbClr val="002060"/>
                </a:solidFill>
              </a:rPr>
              <a:t>négatifs, agressifs </a:t>
            </a:r>
            <a:r>
              <a:rPr lang="fr-BE" b="1" dirty="0" smtClean="0">
                <a:solidFill>
                  <a:srgbClr val="002060"/>
                </a:solidFill>
              </a:rPr>
              <a:t>voire violents de </a:t>
            </a:r>
            <a:r>
              <a:rPr lang="fr-BE" b="1" dirty="0">
                <a:solidFill>
                  <a:srgbClr val="002060"/>
                </a:solidFill>
              </a:rPr>
              <a:t>la part d’une ou plusieurs personnes </a:t>
            </a:r>
            <a:r>
              <a:rPr lang="fr-BE" b="1" dirty="0" smtClean="0">
                <a:solidFill>
                  <a:srgbClr val="002060"/>
                </a:solidFill>
              </a:rPr>
              <a:t>envers un individu isolé) </a:t>
            </a:r>
          </a:p>
          <a:p>
            <a:pPr marL="457200" indent="-457200" algn="l">
              <a:buFontTx/>
              <a:buChar char="-"/>
            </a:pPr>
            <a:endParaRPr lang="fr-BE" b="1" dirty="0" smtClean="0">
              <a:solidFill>
                <a:srgbClr val="002060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fr-BE" b="1" dirty="0" smtClean="0">
                <a:solidFill>
                  <a:srgbClr val="002060"/>
                </a:solidFill>
              </a:rPr>
              <a:t>Le caractère inégalitaire et inéquitable du rapport de force  </a:t>
            </a:r>
          </a:p>
          <a:p>
            <a:pPr marL="457200" indent="-457200" algn="l">
              <a:buFontTx/>
              <a:buChar char="-"/>
            </a:pPr>
            <a:r>
              <a:rPr lang="fr-BE" b="1" dirty="0" smtClean="0">
                <a:solidFill>
                  <a:srgbClr val="002060"/>
                </a:solidFill>
              </a:rPr>
              <a:t>( processus de domination psychologique)</a:t>
            </a:r>
          </a:p>
          <a:p>
            <a:pPr marL="457200" indent="-457200" algn="l">
              <a:buFontTx/>
              <a:buChar char="-"/>
            </a:pPr>
            <a:endParaRPr lang="fr-BE" b="1" dirty="0" smtClean="0">
              <a:solidFill>
                <a:srgbClr val="002060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fr-BE" b="1" dirty="0" smtClean="0">
                <a:solidFill>
                  <a:srgbClr val="002060"/>
                </a:solidFill>
              </a:rPr>
              <a:t>Un décalage entre motifs explicites de l’agression et les motivations profondes du harceleur</a:t>
            </a:r>
          </a:p>
          <a:p>
            <a:pPr marL="457200" indent="-457200" algn="l">
              <a:buFontTx/>
              <a:buChar char="-"/>
            </a:pPr>
            <a:endParaRPr lang="fr-BE" dirty="0" smtClean="0">
              <a:solidFill>
                <a:srgbClr val="002060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fr-BE" b="1" dirty="0" smtClean="0">
                <a:solidFill>
                  <a:srgbClr val="002060"/>
                </a:solidFill>
              </a:rPr>
              <a:t>Une  « situation groupale» </a:t>
            </a:r>
            <a:endParaRPr lang="fr-B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fr-BE" sz="3200" b="1" i="1" dirty="0" smtClean="0">
                <a:solidFill>
                  <a:srgbClr val="002060"/>
                </a:solidFill>
              </a:rPr>
              <a:t>Le </a:t>
            </a:r>
            <a:r>
              <a:rPr lang="fr-BE" sz="3200" b="1" i="1" dirty="0" err="1" smtClean="0">
                <a:solidFill>
                  <a:srgbClr val="002060"/>
                </a:solidFill>
              </a:rPr>
              <a:t>school-bullying</a:t>
            </a:r>
            <a:r>
              <a:rPr lang="fr-BE" sz="3200" b="1" i="1" dirty="0" smtClean="0">
                <a:solidFill>
                  <a:srgbClr val="002060"/>
                </a:solidFill>
              </a:rPr>
              <a:t> -  dynamique de cette  spirale négative   ? </a:t>
            </a:r>
            <a:endParaRPr lang="fr-BE" sz="3200" b="1" i="1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43808" y="3573016"/>
            <a:ext cx="5688632" cy="2808312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l"/>
            <a:endParaRPr lang="fr-BE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l">
              <a:buFontTx/>
              <a:buChar char="-"/>
            </a:pPr>
            <a:r>
              <a:rPr lang="fr-BE" sz="3800" b="1" dirty="0" smtClean="0">
                <a:solidFill>
                  <a:srgbClr val="002060"/>
                </a:solidFill>
              </a:rPr>
              <a:t>La </a:t>
            </a:r>
            <a:r>
              <a:rPr lang="fr-BE" sz="3800" b="1" dirty="0">
                <a:solidFill>
                  <a:srgbClr val="002060"/>
                </a:solidFill>
              </a:rPr>
              <a:t>loi du silence </a:t>
            </a:r>
            <a:endParaRPr lang="fr-BE" sz="3800" b="1" dirty="0" smtClean="0">
              <a:solidFill>
                <a:srgbClr val="002060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fr-BE" sz="3800" b="1" dirty="0" smtClean="0">
                <a:solidFill>
                  <a:srgbClr val="002060"/>
                </a:solidFill>
              </a:rPr>
              <a:t>La </a:t>
            </a:r>
            <a:r>
              <a:rPr lang="fr-BE" sz="3800" b="1" dirty="0">
                <a:solidFill>
                  <a:srgbClr val="002060"/>
                </a:solidFill>
              </a:rPr>
              <a:t>résignation de la victime </a:t>
            </a:r>
            <a:endParaRPr lang="fr-BE" sz="3800" b="1" dirty="0" smtClean="0">
              <a:solidFill>
                <a:srgbClr val="002060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fr-BE" sz="3800" b="1" dirty="0" smtClean="0">
                <a:solidFill>
                  <a:srgbClr val="002060"/>
                </a:solidFill>
              </a:rPr>
              <a:t>Le </a:t>
            </a:r>
            <a:r>
              <a:rPr lang="fr-BE" sz="3800" b="1" dirty="0">
                <a:solidFill>
                  <a:srgbClr val="002060"/>
                </a:solidFill>
              </a:rPr>
              <a:t>parasitage des signaux de communication traditionnels (victime, agresseurs, témoins) </a:t>
            </a:r>
            <a:endParaRPr lang="fr-BE" sz="3800" b="1" dirty="0" smtClean="0">
              <a:solidFill>
                <a:srgbClr val="002060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fr-BE" sz="3800" b="1" dirty="0" smtClean="0">
                <a:solidFill>
                  <a:srgbClr val="002060"/>
                </a:solidFill>
              </a:rPr>
              <a:t>L’invisible </a:t>
            </a:r>
            <a:r>
              <a:rPr lang="fr-BE" sz="3800" b="1" dirty="0">
                <a:solidFill>
                  <a:srgbClr val="002060"/>
                </a:solidFill>
              </a:rPr>
              <a:t>visibilité </a:t>
            </a:r>
            <a:endParaRPr lang="fr-BE" sz="3800" b="1" dirty="0" smtClean="0">
              <a:solidFill>
                <a:srgbClr val="002060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fr-BE" sz="3800" b="1" dirty="0" smtClean="0">
                <a:solidFill>
                  <a:srgbClr val="002060"/>
                </a:solidFill>
              </a:rPr>
              <a:t>La </a:t>
            </a:r>
            <a:r>
              <a:rPr lang="fr-BE" sz="3800" b="1" dirty="0">
                <a:solidFill>
                  <a:srgbClr val="002060"/>
                </a:solidFill>
              </a:rPr>
              <a:t>place du </a:t>
            </a:r>
            <a:r>
              <a:rPr lang="fr-BE" sz="3800" b="1" dirty="0" smtClean="0">
                <a:solidFill>
                  <a:srgbClr val="002060"/>
                </a:solidFill>
              </a:rPr>
              <a:t>rire</a:t>
            </a:r>
          </a:p>
          <a:p>
            <a:pPr marL="571500" indent="-571500" algn="l">
              <a:buFontTx/>
              <a:buChar char="-"/>
            </a:pPr>
            <a:r>
              <a:rPr lang="fr-BE" sz="3800" b="1" dirty="0" smtClean="0">
                <a:solidFill>
                  <a:srgbClr val="002060"/>
                </a:solidFill>
              </a:rPr>
              <a:t>Le </a:t>
            </a:r>
            <a:r>
              <a:rPr lang="fr-BE" sz="3800" b="1" dirty="0">
                <a:solidFill>
                  <a:srgbClr val="002060"/>
                </a:solidFill>
              </a:rPr>
              <a:t>processus de surenchère </a:t>
            </a:r>
            <a:endParaRPr lang="fr-BE" sz="3800" b="1" dirty="0" smtClean="0">
              <a:solidFill>
                <a:srgbClr val="002060"/>
              </a:solidFill>
            </a:endParaRPr>
          </a:p>
          <a:p>
            <a:pPr marL="571500" indent="-571500" algn="l">
              <a:buFontTx/>
              <a:buChar char="-"/>
            </a:pPr>
            <a:endParaRPr lang="fr-BE" sz="3800" b="1" dirty="0" smtClean="0">
              <a:solidFill>
                <a:srgbClr val="002060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fr-BE" sz="3800" b="1" dirty="0" smtClean="0">
                <a:solidFill>
                  <a:srgbClr val="002060"/>
                </a:solidFill>
              </a:rPr>
              <a:t>La </a:t>
            </a:r>
            <a:r>
              <a:rPr lang="fr-BE" sz="3800" b="1" dirty="0">
                <a:solidFill>
                  <a:srgbClr val="002060"/>
                </a:solidFill>
              </a:rPr>
              <a:t>constante triangulaire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5477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352928" cy="1470025"/>
          </a:xfrm>
        </p:spPr>
        <p:txBody>
          <a:bodyPr>
            <a:normAutofit/>
          </a:bodyPr>
          <a:lstStyle/>
          <a:p>
            <a:pPr algn="l"/>
            <a:r>
              <a:rPr lang="fr-BE" sz="3200" b="1" i="1" dirty="0" err="1" smtClean="0">
                <a:solidFill>
                  <a:srgbClr val="002060"/>
                </a:solidFill>
              </a:rPr>
              <a:t>School</a:t>
            </a:r>
            <a:r>
              <a:rPr lang="fr-BE" sz="3200" b="1" i="1" dirty="0" smtClean="0">
                <a:solidFill>
                  <a:srgbClr val="002060"/>
                </a:solidFill>
              </a:rPr>
              <a:t> – </a:t>
            </a:r>
            <a:r>
              <a:rPr lang="fr-BE" sz="3200" b="1" i="1" dirty="0" err="1" smtClean="0">
                <a:solidFill>
                  <a:srgbClr val="002060"/>
                </a:solidFill>
              </a:rPr>
              <a:t>bullying</a:t>
            </a:r>
            <a:r>
              <a:rPr lang="fr-BE" sz="3200" b="1" i="1" dirty="0" smtClean="0">
                <a:solidFill>
                  <a:srgbClr val="002060"/>
                </a:solidFill>
              </a:rPr>
              <a:t> : une relation triangulaire</a:t>
            </a:r>
            <a:br>
              <a:rPr lang="fr-BE" sz="3200" b="1" i="1" dirty="0" smtClean="0">
                <a:solidFill>
                  <a:srgbClr val="002060"/>
                </a:solidFill>
              </a:rPr>
            </a:br>
            <a:r>
              <a:rPr lang="fr-BE" sz="3200" b="1" i="1" dirty="0" smtClean="0">
                <a:solidFill>
                  <a:srgbClr val="002060"/>
                </a:solidFill>
              </a:rPr>
              <a:t> </a:t>
            </a:r>
            <a:endParaRPr lang="fr-BE" sz="3200" b="1" i="1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851920" y="3789040"/>
            <a:ext cx="4968552" cy="2736304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17962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sz="3200" dirty="0" smtClean="0"/>
              <a:t/>
            </a:r>
            <a:br>
              <a:rPr lang="fr-BE" sz="3200" dirty="0" smtClean="0"/>
            </a:br>
            <a:r>
              <a:rPr lang="fr-BE" sz="3200" dirty="0"/>
              <a:t/>
            </a:r>
            <a:br>
              <a:rPr lang="fr-BE" sz="3200" dirty="0"/>
            </a:br>
            <a:r>
              <a:rPr lang="fr-BE" sz="3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obstacles au traitement du harcèlement dans la relation triangulaire </a:t>
            </a:r>
            <a:endParaRPr lang="fr-BE" sz="32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863664606"/>
              </p:ext>
            </p:extLst>
          </p:nvPr>
        </p:nvGraphicFramePr>
        <p:xfrm>
          <a:off x="1187624" y="2060848"/>
          <a:ext cx="68407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13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152128"/>
          </a:xfrm>
        </p:spPr>
        <p:txBody>
          <a:bodyPr/>
          <a:lstStyle/>
          <a:p>
            <a:r>
              <a:rPr lang="fr-BE" sz="32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School-bullying</a:t>
            </a:r>
            <a:endParaRPr lang="fr-BE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584776" cy="3888432"/>
          </a:xfrm>
        </p:spPr>
        <p:txBody>
          <a:bodyPr>
            <a:normAutofit fontScale="70000" lnSpcReduction="20000"/>
          </a:bodyPr>
          <a:lstStyle/>
          <a:p>
            <a:r>
              <a:rPr lang="fr-BE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phénomène «  facilité » en institution scolaire. Comment? </a:t>
            </a:r>
          </a:p>
          <a:p>
            <a:endParaRPr lang="fr-BE" sz="2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r>
              <a:rPr lang="fr-BE" dirty="0" smtClean="0">
                <a:solidFill>
                  <a:srgbClr val="002060"/>
                </a:solidFill>
              </a:rPr>
              <a:t>Séparation </a:t>
            </a:r>
            <a:r>
              <a:rPr lang="fr-BE" dirty="0">
                <a:solidFill>
                  <a:srgbClr val="002060"/>
                </a:solidFill>
              </a:rPr>
              <a:t>des temps et des espaces de </a:t>
            </a:r>
            <a:r>
              <a:rPr lang="fr-BE" dirty="0" smtClean="0">
                <a:solidFill>
                  <a:srgbClr val="002060"/>
                </a:solidFill>
              </a:rPr>
              <a:t>travail</a:t>
            </a:r>
          </a:p>
          <a:p>
            <a:pPr marL="457200" indent="-457200">
              <a:buFontTx/>
              <a:buChar char="-"/>
            </a:pPr>
            <a:r>
              <a:rPr lang="fr-BE" dirty="0" smtClean="0">
                <a:solidFill>
                  <a:srgbClr val="002060"/>
                </a:solidFill>
              </a:rPr>
              <a:t>Cloisonnement </a:t>
            </a:r>
            <a:r>
              <a:rPr lang="fr-BE" dirty="0">
                <a:solidFill>
                  <a:srgbClr val="002060"/>
                </a:solidFill>
              </a:rPr>
              <a:t>des statuts professionnels et des prérogatives </a:t>
            </a:r>
            <a:r>
              <a:rPr lang="fr-BE" dirty="0" smtClean="0">
                <a:solidFill>
                  <a:srgbClr val="002060"/>
                </a:solidFill>
              </a:rPr>
              <a:t>éducatives</a:t>
            </a:r>
          </a:p>
          <a:p>
            <a:pPr marL="457200" indent="-457200">
              <a:buFontTx/>
              <a:buChar char="-"/>
            </a:pPr>
            <a:r>
              <a:rPr lang="fr-BE" dirty="0">
                <a:solidFill>
                  <a:srgbClr val="002060"/>
                </a:solidFill>
              </a:rPr>
              <a:t> </a:t>
            </a:r>
            <a:r>
              <a:rPr lang="fr-BE" dirty="0" smtClean="0">
                <a:solidFill>
                  <a:srgbClr val="002060"/>
                </a:solidFill>
              </a:rPr>
              <a:t>Difficultés </a:t>
            </a:r>
            <a:r>
              <a:rPr lang="fr-BE" dirty="0">
                <a:solidFill>
                  <a:srgbClr val="002060"/>
                </a:solidFill>
              </a:rPr>
              <a:t>d’identification du phénomène et de repérage des </a:t>
            </a:r>
            <a:r>
              <a:rPr lang="fr-BE" dirty="0" smtClean="0">
                <a:solidFill>
                  <a:srgbClr val="002060"/>
                </a:solidFill>
              </a:rPr>
              <a:t>attitudes</a:t>
            </a:r>
          </a:p>
          <a:p>
            <a:pPr marL="457200" indent="-457200">
              <a:buFontTx/>
              <a:buChar char="-"/>
            </a:pPr>
            <a:r>
              <a:rPr lang="fr-BE" dirty="0">
                <a:solidFill>
                  <a:srgbClr val="002060"/>
                </a:solidFill>
              </a:rPr>
              <a:t> D</a:t>
            </a:r>
            <a:r>
              <a:rPr lang="fr-BE" dirty="0" smtClean="0">
                <a:solidFill>
                  <a:srgbClr val="002060"/>
                </a:solidFill>
              </a:rPr>
              <a:t>es </a:t>
            </a:r>
            <a:r>
              <a:rPr lang="fr-BE" dirty="0">
                <a:solidFill>
                  <a:srgbClr val="002060"/>
                </a:solidFill>
              </a:rPr>
              <a:t>réactions maladroites voire </a:t>
            </a:r>
            <a:r>
              <a:rPr lang="fr-BE" dirty="0" smtClean="0">
                <a:solidFill>
                  <a:srgbClr val="002060"/>
                </a:solidFill>
              </a:rPr>
              <a:t>inappropriées des professionnels </a:t>
            </a:r>
          </a:p>
          <a:p>
            <a:pPr marL="457200" indent="-457200">
              <a:buFontTx/>
              <a:buChar char="-"/>
            </a:pPr>
            <a:r>
              <a:rPr lang="fr-BE" dirty="0">
                <a:solidFill>
                  <a:srgbClr val="002060"/>
                </a:solidFill>
              </a:rPr>
              <a:t> </a:t>
            </a:r>
            <a:r>
              <a:rPr lang="fr-BE" dirty="0" smtClean="0">
                <a:solidFill>
                  <a:srgbClr val="002060"/>
                </a:solidFill>
              </a:rPr>
              <a:t>Un </a:t>
            </a:r>
            <a:r>
              <a:rPr lang="fr-BE" dirty="0">
                <a:solidFill>
                  <a:srgbClr val="002060"/>
                </a:solidFill>
              </a:rPr>
              <a:t>défaut de communication sur les méthodologies de traitement des cas de harcèlement</a:t>
            </a:r>
            <a:r>
              <a:rPr lang="fr-BE" dirty="0"/>
              <a:t>. 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011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938535"/>
          </a:xfrm>
        </p:spPr>
        <p:txBody>
          <a:bodyPr>
            <a:normAutofit fontScale="90000"/>
          </a:bodyPr>
          <a:lstStyle/>
          <a:p>
            <a:r>
              <a:rPr lang="fr-BE" sz="4000" b="1" i="1" dirty="0" smtClean="0">
                <a:solidFill>
                  <a:srgbClr val="002060"/>
                </a:solidFill>
              </a:rPr>
              <a:t>Casser </a:t>
            </a:r>
            <a:r>
              <a:rPr lang="fr-BE" sz="4000" b="1" i="1" dirty="0">
                <a:solidFill>
                  <a:srgbClr val="002060"/>
                </a:solidFill>
              </a:rPr>
              <a:t>la dynamique du </a:t>
            </a:r>
            <a:r>
              <a:rPr lang="fr-BE" sz="4000" b="1" i="1" dirty="0" err="1" smtClean="0">
                <a:solidFill>
                  <a:srgbClr val="002060"/>
                </a:solidFill>
              </a:rPr>
              <a:t>school-bullying</a:t>
            </a:r>
            <a:endParaRPr lang="fr-BE" sz="4000" b="1" i="1" dirty="0">
              <a:solidFill>
                <a:srgbClr val="002060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568952" cy="4104456"/>
          </a:xfrm>
        </p:spPr>
        <p:txBody>
          <a:bodyPr>
            <a:normAutofit fontScale="25000" lnSpcReduction="20000"/>
          </a:bodyPr>
          <a:lstStyle/>
          <a:p>
            <a:r>
              <a:rPr lang="fr-BE" b="1" dirty="0" smtClean="0">
                <a:solidFill>
                  <a:srgbClr val="002060"/>
                </a:solidFill>
              </a:rPr>
              <a:t>  </a:t>
            </a:r>
            <a:r>
              <a:rPr lang="fr-BE" sz="7200" b="1" u="sng" dirty="0" smtClean="0">
                <a:solidFill>
                  <a:srgbClr val="002060"/>
                </a:solidFill>
              </a:rPr>
              <a:t>La  prévention </a:t>
            </a:r>
            <a:r>
              <a:rPr lang="fr-B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fr-BE" sz="4900" dirty="0" smtClean="0">
                <a:solidFill>
                  <a:srgbClr val="002060"/>
                </a:solidFill>
              </a:rPr>
              <a:t>Créer une dynamique positive institutionnelle  :  convivialité, climat de travail, solidarité , structures participatives</a:t>
            </a:r>
          </a:p>
          <a:p>
            <a:pPr marL="457200" indent="-457200">
              <a:buFontTx/>
              <a:buChar char="-"/>
            </a:pPr>
            <a:r>
              <a:rPr lang="fr-BE" sz="4900" dirty="0" smtClean="0">
                <a:solidFill>
                  <a:srgbClr val="002060"/>
                </a:solidFill>
              </a:rPr>
              <a:t>Sollicitation des pairs :  Former des étudiants à la prévention </a:t>
            </a:r>
          </a:p>
          <a:p>
            <a:pPr marL="457200" indent="-457200">
              <a:buFontTx/>
              <a:buChar char="-"/>
            </a:pPr>
            <a:r>
              <a:rPr lang="fr-BE" sz="4900" dirty="0" smtClean="0">
                <a:solidFill>
                  <a:srgbClr val="002060"/>
                </a:solidFill>
              </a:rPr>
              <a:t>Connaissance  de la LOI /clarté du ROI – débats constructifs entre acteurs scolaires  </a:t>
            </a:r>
          </a:p>
          <a:p>
            <a:endParaRPr lang="fr-BE" sz="4900" b="1" u="sng" dirty="0" smtClean="0">
              <a:solidFill>
                <a:srgbClr val="002060"/>
              </a:solidFill>
            </a:endParaRPr>
          </a:p>
          <a:p>
            <a:r>
              <a:rPr lang="fr-BE" sz="7200" b="1" u="sng" dirty="0" smtClean="0">
                <a:solidFill>
                  <a:srgbClr val="002060"/>
                </a:solidFill>
              </a:rPr>
              <a:t>            </a:t>
            </a:r>
            <a:r>
              <a:rPr lang="fr-BE" sz="7200" b="1" dirty="0" smtClean="0">
                <a:solidFill>
                  <a:srgbClr val="002060"/>
                </a:solidFill>
              </a:rPr>
              <a:t>          </a:t>
            </a:r>
            <a:r>
              <a:rPr lang="fr-BE" sz="7200" b="1" u="sng" dirty="0" smtClean="0">
                <a:solidFill>
                  <a:srgbClr val="002060"/>
                </a:solidFill>
              </a:rPr>
              <a:t>La détection précoce, enjeu fondamental de l’institution</a:t>
            </a:r>
          </a:p>
          <a:p>
            <a:endParaRPr lang="fr-BE" sz="4900" b="1" u="sng" dirty="0" smtClean="0">
              <a:solidFill>
                <a:srgbClr val="002060"/>
              </a:solidFill>
            </a:endParaRPr>
          </a:p>
          <a:p>
            <a:pPr marL="457200" indent="-457200">
              <a:buFontTx/>
              <a:buChar char="-"/>
            </a:pPr>
            <a:r>
              <a:rPr lang="fr-BE" sz="6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Opposer la parole à la loi du silence</a:t>
            </a:r>
          </a:p>
          <a:p>
            <a:pPr marL="457200" indent="-457200">
              <a:buFontTx/>
              <a:buChar char="-"/>
            </a:pPr>
            <a:r>
              <a:rPr lang="fr-BE" sz="4900" dirty="0" smtClean="0">
                <a:solidFill>
                  <a:srgbClr val="002060"/>
                </a:solidFill>
              </a:rPr>
              <a:t>Partager les observations (personnels + étudiants)</a:t>
            </a:r>
          </a:p>
          <a:p>
            <a:pPr marL="457200" indent="-457200">
              <a:buFontTx/>
              <a:buChar char="-"/>
            </a:pPr>
            <a:r>
              <a:rPr lang="fr-BE" sz="4900" dirty="0" smtClean="0">
                <a:solidFill>
                  <a:srgbClr val="002060"/>
                </a:solidFill>
              </a:rPr>
              <a:t>Intervenir ensemble ! </a:t>
            </a:r>
          </a:p>
          <a:p>
            <a:endParaRPr lang="fr-BE" sz="4900" b="1" u="sng" dirty="0" smtClean="0">
              <a:solidFill>
                <a:srgbClr val="002060"/>
              </a:solidFill>
            </a:endParaRPr>
          </a:p>
          <a:p>
            <a:r>
              <a:rPr lang="fr-BE" sz="7200" b="1" u="sng" dirty="0" smtClean="0">
                <a:solidFill>
                  <a:srgbClr val="002060"/>
                </a:solidFill>
              </a:rPr>
              <a:t>Casser la dynamique du harcèlement </a:t>
            </a:r>
          </a:p>
          <a:p>
            <a:pPr marL="457200" indent="-457200">
              <a:buFontTx/>
              <a:buChar char="-"/>
            </a:pPr>
            <a:r>
              <a:rPr lang="fr-BE" sz="4900" dirty="0" smtClean="0">
                <a:solidFill>
                  <a:srgbClr val="002060"/>
                </a:solidFill>
              </a:rPr>
              <a:t>Reconnaitre le statut de victime à l’élève harcelé</a:t>
            </a:r>
          </a:p>
          <a:p>
            <a:pPr marL="457200" indent="-457200">
              <a:buFontTx/>
              <a:buChar char="-"/>
            </a:pPr>
            <a:r>
              <a:rPr lang="fr-BE" sz="4900" dirty="0" smtClean="0">
                <a:solidFill>
                  <a:srgbClr val="002060"/>
                </a:solidFill>
              </a:rPr>
              <a:t>Amener les témoins à intervenir, à sortir de la relation triangulaire</a:t>
            </a:r>
          </a:p>
          <a:p>
            <a:pPr marL="457200" indent="-457200">
              <a:buFontTx/>
              <a:buChar char="-"/>
            </a:pPr>
            <a:r>
              <a:rPr lang="fr-BE" sz="4900" dirty="0" smtClean="0">
                <a:solidFill>
                  <a:srgbClr val="002060"/>
                </a:solidFill>
              </a:rPr>
              <a:t>Développer le sens de l’empathie (Ch. </a:t>
            </a:r>
            <a:r>
              <a:rPr lang="fr-BE" sz="4900" dirty="0" err="1" smtClean="0">
                <a:solidFill>
                  <a:srgbClr val="002060"/>
                </a:solidFill>
              </a:rPr>
              <a:t>Salmivalli</a:t>
            </a:r>
            <a:r>
              <a:rPr lang="fr-BE" sz="4900" dirty="0" smtClean="0">
                <a:solidFill>
                  <a:srgbClr val="002060"/>
                </a:solidFill>
              </a:rPr>
              <a:t>) </a:t>
            </a:r>
          </a:p>
          <a:p>
            <a:pPr marL="457200" indent="-457200">
              <a:buFontTx/>
              <a:buChar char="-"/>
            </a:pPr>
            <a:r>
              <a:rPr lang="fr-BE" sz="4900" dirty="0" smtClean="0">
                <a:solidFill>
                  <a:srgbClr val="002060"/>
                </a:solidFill>
              </a:rPr>
              <a:t>Résoudre les conflits de manière pro-sociale </a:t>
            </a:r>
          </a:p>
          <a:p>
            <a:pPr marL="457200" indent="-457200">
              <a:buFontTx/>
              <a:buChar char="-"/>
            </a:pPr>
            <a:endParaRPr lang="fr-BE" sz="4900" dirty="0" smtClean="0">
              <a:solidFill>
                <a:srgbClr val="002060"/>
              </a:solidFill>
            </a:endParaRPr>
          </a:p>
          <a:p>
            <a:r>
              <a:rPr lang="fr-BE" sz="4900" dirty="0">
                <a:solidFill>
                  <a:srgbClr val="002060"/>
                </a:solidFill>
              </a:rPr>
              <a:t> </a:t>
            </a:r>
            <a:r>
              <a:rPr lang="fr-BE" sz="4900" dirty="0" smtClean="0">
                <a:solidFill>
                  <a:srgbClr val="002060"/>
                </a:solidFill>
              </a:rPr>
              <a:t>- Ne pas stigmatiser l’agresseur. L’impliquer dans le processus de résolution du cas. Assurer son suivi (méthode Pikas, no </a:t>
            </a:r>
            <a:r>
              <a:rPr lang="fr-BE" sz="4900" dirty="0" err="1" smtClean="0">
                <a:solidFill>
                  <a:srgbClr val="002060"/>
                </a:solidFill>
              </a:rPr>
              <a:t>blame</a:t>
            </a:r>
            <a:r>
              <a:rPr lang="fr-BE" sz="4900" dirty="0" smtClean="0">
                <a:solidFill>
                  <a:srgbClr val="002060"/>
                </a:solidFill>
              </a:rPr>
              <a:t>, </a:t>
            </a:r>
            <a:r>
              <a:rPr lang="fr-BE" sz="4900" dirty="0" err="1">
                <a:solidFill>
                  <a:srgbClr val="002060"/>
                </a:solidFill>
              </a:rPr>
              <a:t>Shared</a:t>
            </a:r>
            <a:r>
              <a:rPr lang="fr-BE" sz="4900" dirty="0">
                <a:solidFill>
                  <a:srgbClr val="002060"/>
                </a:solidFill>
              </a:rPr>
              <a:t> </a:t>
            </a:r>
            <a:r>
              <a:rPr lang="fr-BE" sz="4900" dirty="0" err="1" smtClean="0">
                <a:solidFill>
                  <a:srgbClr val="002060"/>
                </a:solidFill>
              </a:rPr>
              <a:t>Concern</a:t>
            </a:r>
            <a:r>
              <a:rPr lang="fr-BE" sz="4900" dirty="0" smtClean="0">
                <a:solidFill>
                  <a:srgbClr val="002060"/>
                </a:solidFill>
              </a:rPr>
              <a:t>’)</a:t>
            </a:r>
            <a:endParaRPr lang="fr-BE" sz="49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Résultat de recherche d'images pour &quot;school bullyi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1650451" cy="198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1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  <a:pattFill prst="pct30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 w="76200" cmpd="tri">
            <a:solidFill>
              <a:schemeClr val="accent3">
                <a:lumMod val="75000"/>
              </a:schemeClr>
            </a:solidFill>
          </a:ln>
          <a:effectLst>
            <a:reflection blurRad="25400" endPos="0" dist="50800" dir="5400000" sy="-100000" algn="bl" rotWithShape="0"/>
          </a:effectLst>
        </p:spPr>
        <p:txBody>
          <a:bodyPr/>
          <a:lstStyle/>
          <a:p>
            <a:r>
              <a:rPr lang="fr-BE" b="1" i="1" dirty="0" smtClean="0">
                <a:solidFill>
                  <a:schemeClr val="accent3">
                    <a:lumMod val="50000"/>
                  </a:schemeClr>
                </a:solidFill>
              </a:rPr>
              <a:t>Tu es témoin, victime ou  harceleur</a:t>
            </a:r>
            <a:r>
              <a:rPr lang="fr-BE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fr-B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028766" y="2204864"/>
            <a:ext cx="7056784" cy="3600400"/>
          </a:xfrm>
          <a:pattFill prst="pct30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  <a:ln w="76200" cap="sq" cmpd="tri">
            <a:beve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fr-BE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BE" b="1" i="1" dirty="0" smtClean="0">
                <a:solidFill>
                  <a:schemeClr val="accent3">
                    <a:lumMod val="50000"/>
                  </a:schemeClr>
                </a:solidFill>
              </a:rPr>
              <a:t>Le service d’aide à la réussite est à ton écoute :</a:t>
            </a:r>
          </a:p>
          <a:p>
            <a:pPr marL="457200" indent="-457200">
              <a:buFontTx/>
              <a:buChar char="-"/>
            </a:pPr>
            <a:r>
              <a:rPr lang="fr-BE" b="1" i="1" dirty="0" smtClean="0">
                <a:solidFill>
                  <a:schemeClr val="accent3">
                    <a:lumMod val="50000"/>
                  </a:schemeClr>
                </a:solidFill>
              </a:rPr>
              <a:t>Réfléchissons ensemble à lutter contre le </a:t>
            </a:r>
            <a:r>
              <a:rPr lang="fr-BE" b="1" i="1" dirty="0" err="1" smtClean="0">
                <a:solidFill>
                  <a:schemeClr val="accent3">
                    <a:lumMod val="50000"/>
                  </a:schemeClr>
                </a:solidFill>
              </a:rPr>
              <a:t>bullying</a:t>
            </a:r>
            <a:r>
              <a:rPr lang="fr-BE" b="1" i="1" dirty="0" smtClean="0">
                <a:solidFill>
                  <a:schemeClr val="accent3">
                    <a:lumMod val="50000"/>
                  </a:schemeClr>
                </a:solidFill>
              </a:rPr>
              <a:t> :</a:t>
            </a:r>
          </a:p>
          <a:p>
            <a:pPr marL="457200" indent="-457200">
              <a:buFontTx/>
              <a:buChar char="-"/>
            </a:pPr>
            <a:r>
              <a:rPr lang="fr-BE" b="1" i="1" dirty="0" smtClean="0">
                <a:solidFill>
                  <a:schemeClr val="accent3">
                    <a:lumMod val="50000"/>
                  </a:schemeClr>
                </a:solidFill>
              </a:rPr>
              <a:t> prévention  !</a:t>
            </a:r>
          </a:p>
          <a:p>
            <a:pPr marL="457200" indent="-457200">
              <a:buFontTx/>
              <a:buChar char="-"/>
            </a:pPr>
            <a:r>
              <a:rPr lang="fr-BE" b="1" i="1" dirty="0" smtClean="0">
                <a:solidFill>
                  <a:schemeClr val="accent3">
                    <a:lumMod val="50000"/>
                  </a:schemeClr>
                </a:solidFill>
              </a:rPr>
              <a:t>Interventions  ciblées et concertées !</a:t>
            </a:r>
          </a:p>
          <a:p>
            <a:pPr marL="457200" indent="-457200">
              <a:buFontTx/>
              <a:buChar char="-"/>
            </a:pPr>
            <a:endParaRPr lang="fr-BE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BE" b="1" i="1" dirty="0" smtClean="0">
                <a:solidFill>
                  <a:schemeClr val="accent3">
                    <a:lumMod val="50000"/>
                  </a:schemeClr>
                </a:solidFill>
              </a:rPr>
              <a:t>Le SAR est un interface privilégié  entre les étudiants et les directions et coordinations des sections</a:t>
            </a:r>
          </a:p>
          <a:p>
            <a:r>
              <a:rPr lang="fr-BE" b="1" i="1" dirty="0" smtClean="0">
                <a:solidFill>
                  <a:schemeClr val="accent3">
                    <a:lumMod val="50000"/>
                  </a:schemeClr>
                </a:solidFill>
              </a:rPr>
              <a:t>Local 031 – </a:t>
            </a:r>
            <a:r>
              <a:rPr lang="fr-BE" b="1" i="1" dirty="0" smtClean="0">
                <a:solidFill>
                  <a:schemeClr val="accent3">
                    <a:lumMod val="50000"/>
                  </a:schemeClr>
                </a:solidFill>
              </a:rPr>
              <a:t>Anne Gérard - 0493609016</a:t>
            </a:r>
            <a:endParaRPr lang="fr-BE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fr-BE" b="1" i="1" dirty="0" smtClean="0">
              <a:solidFill>
                <a:schemeClr val="accent3"/>
              </a:solidFill>
            </a:endParaRPr>
          </a:p>
          <a:p>
            <a:endParaRPr lang="fr-BE" dirty="0"/>
          </a:p>
        </p:txBody>
      </p:sp>
      <p:pic>
        <p:nvPicPr>
          <p:cNvPr id="2050" name="Picture 2" descr="sar-logo-B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805264"/>
            <a:ext cx="1944216" cy="96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52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Ressources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BE" u="sng" dirty="0" smtClean="0">
              <a:hlinkClick r:id="rId2"/>
            </a:endParaRPr>
          </a:p>
          <a:p>
            <a:r>
              <a:rPr lang="fr-BE" u="sng" dirty="0" smtClean="0">
                <a:hlinkClick r:id="rId2"/>
              </a:rPr>
              <a:t>Service de la province de Liège – OPEN ADO  : http://www.provincedeliege.be/fr/openado</a:t>
            </a:r>
          </a:p>
          <a:p>
            <a:r>
              <a:rPr lang="fr-BE" u="sng" dirty="0" smtClean="0">
                <a:hlinkClick r:id="rId2"/>
              </a:rPr>
              <a:t>http://www.enseignement.be/index.php?page=27752&amp;navi=4290</a:t>
            </a:r>
          </a:p>
          <a:p>
            <a:r>
              <a:rPr lang="fr-BE" u="sng" dirty="0" smtClean="0">
                <a:hlinkClick r:id="rId2"/>
              </a:rPr>
              <a:t>http://www.universitedepaix.org/documents-du-colloque-harcelement-a-lecole</a:t>
            </a:r>
          </a:p>
          <a:p>
            <a:r>
              <a:rPr lang="fr-BE" u="sng" dirty="0" smtClean="0">
                <a:hlinkClick r:id="rId2"/>
              </a:rPr>
              <a:t>http</a:t>
            </a:r>
            <a:r>
              <a:rPr lang="fr-BE" u="sng" dirty="0">
                <a:hlinkClick r:id="rId2"/>
              </a:rPr>
              <a:t>://www.stopcyberhate.be</a:t>
            </a:r>
            <a:r>
              <a:rPr lang="fr-BE" u="sng" dirty="0" smtClean="0">
                <a:hlinkClick r:id="rId2"/>
              </a:rPr>
              <a:t>/</a:t>
            </a:r>
            <a:endParaRPr lang="fr-BE" u="sng" dirty="0" smtClean="0"/>
          </a:p>
          <a:p>
            <a:r>
              <a:rPr lang="fr-BE" u="sng" dirty="0">
                <a:hlinkClick r:id="rId3"/>
              </a:rPr>
              <a:t>http://</a:t>
            </a:r>
            <a:r>
              <a:rPr lang="fr-BE" u="sng" dirty="0" smtClean="0">
                <a:hlinkClick r:id="rId3"/>
              </a:rPr>
              <a:t>www.internetobservatory.be/internet_observatory/pdf/brochures/Boek_cyberpesten_fr.pdfTout</a:t>
            </a:r>
            <a:endParaRPr lang="fr-BE" u="sng" dirty="0" smtClean="0"/>
          </a:p>
          <a:p>
            <a:r>
              <a:rPr lang="fr-BE" u="sng" dirty="0" smtClean="0">
                <a:hlinkClick r:id="rId4"/>
              </a:rPr>
              <a:t>http</a:t>
            </a:r>
            <a:r>
              <a:rPr lang="fr-BE" u="sng" dirty="0">
                <a:hlinkClick r:id="rId4"/>
              </a:rPr>
              <a:t>://www.webetic.be/cyber-harcelement</a:t>
            </a:r>
            <a:endParaRPr lang="fr-BE" dirty="0"/>
          </a:p>
          <a:p>
            <a:r>
              <a:rPr lang="fr-BE" u="sng" dirty="0">
                <a:hlinkClick r:id="rId5"/>
              </a:rPr>
              <a:t>http://www.childfocus.be/fr/prevention/securite-en-ligne/professionnels/les-reseaux-sociaux/cyber-harcelement-que-peut-faire</a:t>
            </a:r>
            <a:endParaRPr lang="fr-BE" dirty="0"/>
          </a:p>
          <a:p>
            <a:r>
              <a:rPr lang="fr-BE" u="sng" dirty="0">
                <a:hlinkClick r:id="rId6"/>
              </a:rPr>
              <a:t>http://www.childfocus.be/sites/default/files/manual_uploads/cf-dossier-cyberpesten_fr.pdf</a:t>
            </a:r>
            <a:endParaRPr lang="fr-BE" dirty="0"/>
          </a:p>
          <a:p>
            <a:r>
              <a:rPr lang="fr-BE" u="sng" dirty="0">
                <a:hlinkClick r:id="rId7"/>
              </a:rPr>
              <a:t>http://www.acgrenoble.fr/savoie/pedagogie/docs_pedas/violence_eleves/benkemoun.pdf?PHPSESSID=1363fcc527db0795291a33d05fc6e47c</a:t>
            </a:r>
            <a:endParaRPr lang="fr-BE" dirty="0"/>
          </a:p>
          <a:p>
            <a:r>
              <a:rPr lang="fr-BE" u="sng" dirty="0" smtClean="0">
                <a:hlinkClick r:id="rId8"/>
              </a:rPr>
              <a:t>http</a:t>
            </a:r>
            <a:r>
              <a:rPr lang="fr-BE" u="sng" dirty="0">
                <a:hlinkClick r:id="rId8"/>
              </a:rPr>
              <a:t>://www.agircontreleharcelementalecole.gouv.fr/quest-ce-que-le-harcelement/quest-ce-que-le-harcelement-en-milieu-scolaire</a:t>
            </a:r>
            <a:r>
              <a:rPr lang="fr-BE" u="sng" dirty="0" smtClean="0">
                <a:hlinkClick r:id="rId8"/>
              </a:rPr>
              <a:t>/</a:t>
            </a:r>
            <a:endParaRPr lang="fr-BE" u="sng" dirty="0" smtClean="0"/>
          </a:p>
          <a:p>
            <a:r>
              <a:rPr lang="fr-BE" u="sng" dirty="0">
                <a:hlinkClick r:id="rId9"/>
              </a:rPr>
              <a:t>https://msw.usc.edu/mswusc-blog/mom-to-the-rescue-stepping-in-against-school-bullies</a:t>
            </a:r>
            <a:r>
              <a:rPr lang="fr-BE" u="sng" dirty="0" smtClean="0">
                <a:hlinkClick r:id="rId9"/>
              </a:rPr>
              <a:t>/</a:t>
            </a:r>
            <a:endParaRPr lang="fr-BE" u="sng" dirty="0" smtClean="0"/>
          </a:p>
          <a:p>
            <a:r>
              <a:rPr lang="fr-BE" u="sng" dirty="0">
                <a:hlinkClick r:id="rId10"/>
              </a:rPr>
              <a:t>https://nobullying.com/effects-of-bullying-in-school</a:t>
            </a:r>
            <a:r>
              <a:rPr lang="fr-BE" u="sng" dirty="0" smtClean="0">
                <a:hlinkClick r:id="rId10"/>
              </a:rPr>
              <a:t>/</a:t>
            </a:r>
            <a:endParaRPr lang="fr-BE" u="sng" dirty="0" smtClean="0"/>
          </a:p>
          <a:p>
            <a:r>
              <a:rPr lang="fr-BE" u="sng" dirty="0">
                <a:hlinkClick r:id="rId11"/>
              </a:rPr>
              <a:t>http://neatoday.org/2015/07/22/anti-bullying-school-policies-continue-to-fail-lgbt-students</a:t>
            </a:r>
            <a:r>
              <a:rPr lang="fr-BE" u="sng" dirty="0" smtClean="0">
                <a:hlinkClick r:id="rId11"/>
              </a:rPr>
              <a:t>/</a:t>
            </a:r>
            <a:endParaRPr lang="fr-BE" u="sng" dirty="0" smtClean="0"/>
          </a:p>
          <a:p>
            <a:r>
              <a:rPr lang="fr-BE" u="sng" dirty="0">
                <a:hlinkClick r:id="rId12"/>
              </a:rPr>
              <a:t>https://</a:t>
            </a:r>
            <a:r>
              <a:rPr lang="fr-BE" u="sng" dirty="0" smtClean="0">
                <a:hlinkClick r:id="rId12"/>
              </a:rPr>
              <a:t>www.123rf.com/stock-photo/stop_bullying.html</a:t>
            </a:r>
            <a:endParaRPr lang="fr-BE" u="sng" dirty="0" smtClean="0"/>
          </a:p>
          <a:p>
            <a:endParaRPr lang="fr-BE" u="sng" dirty="0" smtClean="0"/>
          </a:p>
          <a:p>
            <a:endParaRPr lang="fr-BE" u="sng" dirty="0" smtClean="0"/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077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188</TotalTime>
  <Words>456</Words>
  <Application>Microsoft Office PowerPoint</Application>
  <PresentationFormat>Affichage à l'écran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 Le school bullying  / harcèlement : composantes ?  </vt:lpstr>
      <vt:lpstr>Le school-bullying -  dynamique de cette  spirale négative   ? </vt:lpstr>
      <vt:lpstr>School – bullying : une relation triangulaire  </vt:lpstr>
      <vt:lpstr>  Les obstacles au traitement du harcèlement dans la relation triangulaire </vt:lpstr>
      <vt:lpstr>School-bullying</vt:lpstr>
      <vt:lpstr>Casser la dynamique du school-bullying</vt:lpstr>
      <vt:lpstr>Tu es témoin, victime ou  harceleur? </vt:lpstr>
      <vt:lpstr>Ressources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Magali Mailleux</dc:creator>
  <cp:lastModifiedBy>Magali Mailleux</cp:lastModifiedBy>
  <cp:revision>19</cp:revision>
  <dcterms:created xsi:type="dcterms:W3CDTF">2016-06-14T06:50:25Z</dcterms:created>
  <dcterms:modified xsi:type="dcterms:W3CDTF">2016-07-01T18:33:15Z</dcterms:modified>
</cp:coreProperties>
</file>